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C04CA-1B1A-4201-BE09-223DC075EB41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95DA3-A0CD-4CAC-9AB4-3A9B498BD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16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2A60F63-40A3-4E39-A8AB-27A1BA388023}" type="slidenum">
              <a:rPr lang="ar-IQ" smtClean="0"/>
              <a:pPr eaLnBrk="1" hangingPunct="1"/>
              <a:t>6</a:t>
            </a:fld>
            <a:endParaRPr lang="ar-IQ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670B19-0EE4-4613-B1DE-4DEC8FE50E0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84C41F-44C1-4B9D-8FB1-10C94FFB1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70B19-0EE4-4613-B1DE-4DEC8FE50E0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4C41F-44C1-4B9D-8FB1-10C94FFB1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70B19-0EE4-4613-B1DE-4DEC8FE50E0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4C41F-44C1-4B9D-8FB1-10C94FFB1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70B19-0EE4-4613-B1DE-4DEC8FE50E0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4C41F-44C1-4B9D-8FB1-10C94FFB1C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70B19-0EE4-4613-B1DE-4DEC8FE50E0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4C41F-44C1-4B9D-8FB1-10C94FFB1C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70B19-0EE4-4613-B1DE-4DEC8FE50E0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4C41F-44C1-4B9D-8FB1-10C94FFB1C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70B19-0EE4-4613-B1DE-4DEC8FE50E0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4C41F-44C1-4B9D-8FB1-10C94FFB1C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70B19-0EE4-4613-B1DE-4DEC8FE50E0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4C41F-44C1-4B9D-8FB1-10C94FFB1C3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70B19-0EE4-4613-B1DE-4DEC8FE50E0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4C41F-44C1-4B9D-8FB1-10C94FFB1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670B19-0EE4-4613-B1DE-4DEC8FE50E0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4C41F-44C1-4B9D-8FB1-10C94FFB1C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670B19-0EE4-4613-B1DE-4DEC8FE50E0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84C41F-44C1-4B9D-8FB1-10C94FFB1C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670B19-0EE4-4613-B1DE-4DEC8FE50E0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84C41F-44C1-4B9D-8FB1-10C94FFB1C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</a:rPr>
              <a:t>Effects &amp; complications of stones :</a:t>
            </a:r>
          </a:p>
          <a:p>
            <a:pPr eaLnBrk="1" hangingPunct="1"/>
            <a:endParaRPr lang="en-US" sz="3200" b="1">
              <a:solidFill>
                <a:srgbClr val="FF0000"/>
              </a:solidFill>
            </a:endParaRPr>
          </a:p>
          <a:p>
            <a:pPr eaLnBrk="1" hangingPunct="1"/>
            <a:r>
              <a:rPr lang="en-US" sz="2000" u="sng">
                <a:solidFill>
                  <a:srgbClr val="C00000"/>
                </a:solidFill>
              </a:rPr>
              <a:t>I : </a:t>
            </a:r>
            <a:r>
              <a:rPr lang="en-US" sz="2000" b="1" u="sng">
                <a:solidFill>
                  <a:srgbClr val="C00000"/>
                </a:solidFill>
              </a:rPr>
              <a:t>Gall bladder </a:t>
            </a:r>
            <a:r>
              <a:rPr lang="en-US" sz="2000" u="sng">
                <a:solidFill>
                  <a:srgbClr val="C00000"/>
                </a:solidFill>
              </a:rPr>
              <a:t>: </a:t>
            </a:r>
            <a:r>
              <a:rPr lang="en-US" sz="2000"/>
              <a:t>1) Silent, asymptomatic (mostly)</a:t>
            </a:r>
          </a:p>
          <a:p>
            <a:pPr eaLnBrk="1" hangingPunct="1"/>
            <a:r>
              <a:rPr lang="en-US" sz="2000"/>
              <a:t>                            2) Dyspepsia, Flatulence, Food intolerance (Fat) </a:t>
            </a:r>
          </a:p>
          <a:p>
            <a:pPr eaLnBrk="1" hangingPunct="1"/>
            <a:r>
              <a:rPr lang="en-US" sz="2000"/>
              <a:t>                            3) Biliary colic</a:t>
            </a:r>
          </a:p>
          <a:p>
            <a:pPr eaLnBrk="1" hangingPunct="1"/>
            <a:r>
              <a:rPr lang="en-US" sz="2000"/>
              <a:t>                            4) Cholecystitis (acute and chronic)</a:t>
            </a:r>
          </a:p>
          <a:p>
            <a:pPr eaLnBrk="1" hangingPunct="1"/>
            <a:r>
              <a:rPr lang="en-US" sz="2000"/>
              <a:t>                            5) Fistula….leading to Mirizzi syndrom (less than 0.1%)</a:t>
            </a:r>
          </a:p>
          <a:p>
            <a:pPr eaLnBrk="1" hangingPunct="1"/>
            <a:r>
              <a:rPr lang="en-US" sz="2000"/>
              <a:t>                            6) </a:t>
            </a:r>
            <a:r>
              <a:rPr lang="en-US" sz="2000">
                <a:solidFill>
                  <a:srgbClr val="000000"/>
                </a:solidFill>
              </a:rPr>
              <a:t>Mucocele</a:t>
            </a:r>
            <a:r>
              <a:rPr lang="en-US" sz="2000"/>
              <a:t>.</a:t>
            </a:r>
          </a:p>
          <a:p>
            <a:pPr eaLnBrk="1" hangingPunct="1"/>
            <a:r>
              <a:rPr lang="en-US" sz="2000"/>
              <a:t>                            7) Empyema of gall bladder</a:t>
            </a:r>
          </a:p>
          <a:p>
            <a:pPr eaLnBrk="1" hangingPunct="1"/>
            <a:r>
              <a:rPr lang="en-US" sz="2000"/>
              <a:t>                            8) </a:t>
            </a:r>
            <a:r>
              <a:rPr lang="en-US" sz="2000">
                <a:solidFill>
                  <a:srgbClr val="000000"/>
                </a:solidFill>
              </a:rPr>
              <a:t>Gangrene &amp; perforation</a:t>
            </a:r>
            <a:r>
              <a:rPr lang="en-US" sz="2000"/>
              <a:t> </a:t>
            </a:r>
          </a:p>
          <a:p>
            <a:pPr eaLnBrk="1" hangingPunct="1"/>
            <a:r>
              <a:rPr lang="en-US" sz="2000"/>
              <a:t>                            9) Carcinoma of gall bladder.</a:t>
            </a:r>
          </a:p>
          <a:p>
            <a:pPr eaLnBrk="1" hangingPunct="1"/>
            <a:r>
              <a:rPr lang="en-US" sz="2000" u="sng">
                <a:solidFill>
                  <a:srgbClr val="C00000"/>
                </a:solidFill>
              </a:rPr>
              <a:t>II : </a:t>
            </a:r>
            <a:r>
              <a:rPr lang="en-US" sz="2000" b="1" u="sng">
                <a:solidFill>
                  <a:srgbClr val="C00000"/>
                </a:solidFill>
              </a:rPr>
              <a:t>Bile ducts </a:t>
            </a:r>
            <a:r>
              <a:rPr lang="en-US" sz="2000" u="sng">
                <a:solidFill>
                  <a:srgbClr val="C00000"/>
                </a:solidFill>
              </a:rPr>
              <a:t>: </a:t>
            </a:r>
            <a:r>
              <a:rPr lang="en-US" sz="2000"/>
              <a:t>1- Jaundice</a:t>
            </a:r>
          </a:p>
          <a:p>
            <a:pPr eaLnBrk="1" hangingPunct="1"/>
            <a:r>
              <a:rPr lang="en-US" sz="2000"/>
              <a:t>                          2- Acute Cholangitis </a:t>
            </a:r>
          </a:p>
          <a:p>
            <a:pPr eaLnBrk="1" hangingPunct="1"/>
            <a:r>
              <a:rPr lang="en-US" sz="2000"/>
              <a:t>                          3- Acute pancreatitis </a:t>
            </a:r>
          </a:p>
          <a:p>
            <a:pPr eaLnBrk="1" hangingPunct="1"/>
            <a:r>
              <a:rPr lang="en-US" sz="2000" u="sng">
                <a:solidFill>
                  <a:srgbClr val="C00000"/>
                </a:solidFill>
              </a:rPr>
              <a:t>III : </a:t>
            </a:r>
            <a:r>
              <a:rPr lang="en-US" sz="2000" b="1" u="sng">
                <a:solidFill>
                  <a:srgbClr val="C00000"/>
                </a:solidFill>
              </a:rPr>
              <a:t>Intestine :</a:t>
            </a:r>
            <a:r>
              <a:rPr lang="en-US" sz="2000" u="sng">
                <a:solidFill>
                  <a:srgbClr val="C00000"/>
                </a:solidFill>
              </a:rPr>
              <a:t> </a:t>
            </a:r>
            <a:r>
              <a:rPr lang="en-US" sz="2000"/>
              <a:t>intestinal obstruction ( gall stone ileus ) .</a:t>
            </a:r>
          </a:p>
          <a:p>
            <a:pPr eaLnBrk="1" hangingPunct="1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2611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175" y="0"/>
            <a:ext cx="9144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Indications of  choledochotomy at cholecystectomy : </a:t>
            </a:r>
          </a:p>
          <a:p>
            <a:pPr eaLnBrk="1" hangingPunct="1"/>
            <a:r>
              <a:rPr lang="en-US" sz="2400"/>
              <a:t>1- </a:t>
            </a:r>
            <a:r>
              <a:rPr lang="en-US"/>
              <a:t>Stone in CBD.</a:t>
            </a:r>
          </a:p>
          <a:p>
            <a:pPr eaLnBrk="1" hangingPunct="1"/>
            <a:r>
              <a:rPr lang="en-US"/>
              <a:t>2- Jaundice now or history .</a:t>
            </a:r>
          </a:p>
          <a:p>
            <a:pPr eaLnBrk="1" hangingPunct="1"/>
            <a:r>
              <a:rPr lang="en-US"/>
              <a:t>3- Dilated CBD. ˃ 10 mm.</a:t>
            </a:r>
          </a:p>
          <a:p>
            <a:pPr eaLnBrk="1" hangingPunct="1"/>
            <a:r>
              <a:rPr lang="en-US"/>
              <a:t>4- ↑ alkaline phosphatase .</a:t>
            </a:r>
          </a:p>
          <a:p>
            <a:pPr eaLnBrk="1" hangingPunct="1"/>
            <a:r>
              <a:rPr lang="en-US"/>
              <a:t>5- Wide cystic duct &amp; multiple small gall stones .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Any way the trend now in this case is to continue in laparoscopic cholecystectomy and after operation send the patient to ERCP to remove the CBD stone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9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r>
              <a:rPr lang="en-US" b="1" u="sng">
                <a:solidFill>
                  <a:srgbClr val="0070C0"/>
                </a:solidFill>
              </a:rPr>
              <a:t>Treatment :</a:t>
            </a:r>
          </a:p>
          <a:p>
            <a:pPr eaLnBrk="1" hangingPunct="1"/>
            <a:r>
              <a:rPr lang="en-US"/>
              <a:t>1- ERCP &amp; sphineterotomy .</a:t>
            </a:r>
          </a:p>
          <a:p>
            <a:pPr eaLnBrk="1" hangingPunct="1"/>
            <a:r>
              <a:rPr lang="en-US"/>
              <a:t>2- Choledochotomy :</a:t>
            </a:r>
          </a:p>
          <a:p>
            <a:pPr eaLnBrk="1" hangingPunct="1"/>
            <a:r>
              <a:rPr lang="en-US"/>
              <a:t>     A- Supraduodenal choledochotomy stone removal and then T. tube or choledocho-duodenostomy .</a:t>
            </a:r>
          </a:p>
          <a:p>
            <a:pPr eaLnBrk="1" hangingPunct="1"/>
            <a:r>
              <a:rPr lang="en-US"/>
              <a:t>     B- Transduodenal sphineterotomy &amp; stone extraction .</a:t>
            </a:r>
          </a:p>
        </p:txBody>
      </p:sp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25" y="0"/>
            <a:ext cx="8175625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90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701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endParaRPr lang="en-US" b="1" u="sng">
              <a:solidFill>
                <a:srgbClr val="0070C0"/>
              </a:solidFill>
            </a:endParaRPr>
          </a:p>
          <a:p>
            <a:pPr eaLnBrk="1" hangingPunct="1"/>
            <a:r>
              <a:rPr lang="en-US" b="1" u="sng">
                <a:solidFill>
                  <a:srgbClr val="0070C0"/>
                </a:solidFill>
              </a:rPr>
              <a:t>Treatment :</a:t>
            </a:r>
          </a:p>
          <a:p>
            <a:pPr eaLnBrk="1" hangingPunct="1"/>
            <a:r>
              <a:rPr lang="en-US"/>
              <a:t>Cholecystectomy + excision of gall bladder liver bed + Hilar lymphadenectomy .</a:t>
            </a:r>
          </a:p>
          <a:p>
            <a:pPr eaLnBrk="1" hangingPunct="1"/>
            <a:r>
              <a:rPr lang="en-US" b="1" u="sng">
                <a:solidFill>
                  <a:srgbClr val="0070C0"/>
                </a:solidFill>
              </a:rPr>
              <a:t>Prognosis :</a:t>
            </a:r>
          </a:p>
          <a:p>
            <a:pPr eaLnBrk="1" hangingPunct="1">
              <a:buFontTx/>
              <a:buChar char="-"/>
            </a:pPr>
            <a:r>
              <a:rPr lang="en-US"/>
              <a:t>Poor.</a:t>
            </a:r>
          </a:p>
          <a:p>
            <a:pPr eaLnBrk="1" hangingPunct="1">
              <a:buFontTx/>
              <a:buChar char="-"/>
            </a:pPr>
            <a:r>
              <a:rPr lang="en-US"/>
              <a:t> 90% will die in one year .</a:t>
            </a:r>
          </a:p>
          <a:p>
            <a:pPr eaLnBrk="1" hangingPunct="1">
              <a:buFontTx/>
              <a:buChar char="-"/>
            </a:pPr>
            <a:r>
              <a:rPr lang="en-US"/>
              <a:t> 2–5% is 5 year survival .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9050"/>
            <a:ext cx="9296400" cy="342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5" y="3432175"/>
            <a:ext cx="9150350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63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76200"/>
            <a:ext cx="9109075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3886200" y="76200"/>
            <a:ext cx="3106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</a:t>
            </a:r>
            <a:r>
              <a:rPr lang="en-US" b="1">
                <a:latin typeface="Arial Black" pitchFamily="34" charset="0"/>
              </a:rPr>
              <a:t>+ </a:t>
            </a:r>
            <a:r>
              <a:rPr lang="en-US" b="1"/>
              <a:t>and flatulent dyspepsia</a:t>
            </a:r>
          </a:p>
        </p:txBody>
      </p:sp>
      <p:sp>
        <p:nvSpPr>
          <p:cNvPr id="16388" name="TextBox 2"/>
          <p:cNvSpPr txBox="1">
            <a:spLocks noChangeArrowheads="1"/>
          </p:cNvSpPr>
          <p:nvPr/>
        </p:nvSpPr>
        <p:spPr bwMode="auto">
          <a:xfrm>
            <a:off x="5426075" y="1828800"/>
            <a:ext cx="3165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+then chronic cholecystitis</a:t>
            </a:r>
          </a:p>
        </p:txBody>
      </p:sp>
      <p:sp>
        <p:nvSpPr>
          <p:cNvPr id="16389" name="TextBox 3"/>
          <p:cNvSpPr txBox="1">
            <a:spLocks noChangeArrowheads="1"/>
          </p:cNvSpPr>
          <p:nvPr/>
        </p:nvSpPr>
        <p:spPr bwMode="auto">
          <a:xfrm>
            <a:off x="12700" y="3398838"/>
            <a:ext cx="30353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8.Mucocele 9. Empyema </a:t>
            </a:r>
          </a:p>
          <a:p>
            <a:pPr eaLnBrk="1" hangingPunct="1"/>
            <a:r>
              <a:rPr lang="en-US" b="1"/>
              <a:t>10. Gangrene and perforation</a:t>
            </a:r>
          </a:p>
        </p:txBody>
      </p:sp>
    </p:spTree>
    <p:extLst>
      <p:ext uri="{BB962C8B-B14F-4D97-AF65-F5344CB8AC3E}">
        <p14:creationId xmlns:p14="http://schemas.microsoft.com/office/powerpoint/2010/main" val="40128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304800"/>
          <a:ext cx="8534400" cy="6324600"/>
        </p:xfrm>
        <a:graphic>
          <a:graphicData uri="http://schemas.openxmlformats.org/drawingml/2006/table">
            <a:tbl>
              <a:tblPr firstRow="1" firstCol="1" bandRow="1"/>
              <a:tblGrid>
                <a:gridCol w="1397876"/>
                <a:gridCol w="7136524"/>
              </a:tblGrid>
              <a:tr h="378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Outcome of Gall Stone</a:t>
                      </a:r>
                    </a:p>
                  </a:txBody>
                  <a:tcPr marL="60056" marR="60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Arial"/>
                        </a:rPr>
                        <a:t>Clinical Features</a:t>
                      </a:r>
                    </a:p>
                  </a:txBody>
                  <a:tcPr marL="60056" marR="60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84"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Silent</a:t>
                      </a:r>
                    </a:p>
                  </a:txBody>
                  <a:tcPr marL="60056" marR="60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Arial"/>
                        </a:rPr>
                        <a:t>Most of patients , Asymptomatic</a:t>
                      </a:r>
                    </a:p>
                  </a:txBody>
                  <a:tcPr marL="60056" marR="60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371"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Flatulant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 Dyspepsia</a:t>
                      </a:r>
                    </a:p>
                  </a:txBody>
                  <a:tcPr marL="60056" marR="60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Hx</a:t>
                      </a:r>
                      <a:r>
                        <a:rPr lang="en-US" sz="1000">
                          <a:effectLst/>
                          <a:latin typeface="Calibri"/>
                          <a:ea typeface="Calibri"/>
                          <a:cs typeface="Arial"/>
                        </a:rPr>
                        <a:t>: Dyspepsia; R hypochondrail Pain or epigastric pain (more often dull and constant) + flatulence+ intolerance of Fatty food</a:t>
                      </a:r>
                    </a:p>
                  </a:txBody>
                  <a:tcPr marL="60056" marR="60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479"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Biliary colic</a:t>
                      </a:r>
                    </a:p>
                  </a:txBody>
                  <a:tcPr marL="60056" marR="60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10-20% of patients of gall stone,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Hx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: Several episodes of  pain which is sever  (minutes-hours)+ nausea &amp;vomiting  for few weeks –then period of relief for few months as the stone dis-impacted back into gall bladder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Ex: 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negative Murphy’s sign + No fever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UlS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: 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no signs of acute </a:t>
                      </a:r>
                      <a:r>
                        <a:rPr lang="en-US" sz="10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cholecystitis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 but there is stones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Blood invest.: 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no significant change in laboratory data  (may be slight rise in liver enzyme and bilirubin)</a:t>
                      </a:r>
                    </a:p>
                  </a:txBody>
                  <a:tcPr marL="60056" marR="60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424"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Acute </a:t>
                      </a:r>
                      <a:r>
                        <a:rPr lang="en-US" sz="10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cholecystitis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056" marR="60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Hx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: R hypo&amp;/ or </a:t>
                      </a:r>
                      <a:r>
                        <a:rPr lang="en-US" sz="10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epigastric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 pain more sever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Ex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: Tenderness+ Murphy’s sign positive+ low grade fever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UlS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Scan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: shows signs of acute </a:t>
                      </a:r>
                      <a:r>
                        <a:rPr lang="en-US" sz="10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cholecystitis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: distended gall b.+ presence of stones+ thickened wall of gall bladder+ </a:t>
                      </a:r>
                      <a:r>
                        <a:rPr lang="en-US" sz="10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pericholecystic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 fluid collection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Blood invest.: 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leukocytosis +moderate  elevation in LFT</a:t>
                      </a:r>
                    </a:p>
                  </a:txBody>
                  <a:tcPr marL="60056" marR="60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055"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Empyema of Gall Bladder</a:t>
                      </a:r>
                    </a:p>
                  </a:txBody>
                  <a:tcPr marL="60056" marR="60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Same of acute </a:t>
                      </a:r>
                      <a:r>
                        <a:rPr lang="en-US" sz="10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cholecystitis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+ 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history of acute attack that has not relieved + more pain+ More tenderness+ more fever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+ </a:t>
                      </a:r>
                      <a:r>
                        <a:rPr lang="en-US" sz="10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inc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in pulse rate+ 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might be palpable mass in R </a:t>
                      </a:r>
                      <a:r>
                        <a:rPr lang="en-US" sz="10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hypochondrial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 region (gall bladder 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surrounded by </a:t>
                      </a:r>
                      <a:r>
                        <a:rPr lang="en-US" sz="10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omentum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</a:p>
                  </a:txBody>
                  <a:tcPr marL="60056" marR="60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84"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Perforation</a:t>
                      </a:r>
                    </a:p>
                  </a:txBody>
                  <a:tcPr marL="60056" marR="60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Sign and symptoms of peritonitis </a:t>
                      </a:r>
                      <a:r>
                        <a:rPr lang="en-US" sz="10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usuall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 localized.</a:t>
                      </a:r>
                    </a:p>
                  </a:txBody>
                  <a:tcPr marL="60056" marR="60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2110"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Chronic </a:t>
                      </a:r>
                      <a:r>
                        <a:rPr lang="en-US" sz="10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Cholecystitis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056" marR="60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Hx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: 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History of acute attack that has already been relieved+ pain less in severity and frequency + might be flatulent dyspepsia+ nausea and 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vomiting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Ex: </a:t>
                      </a: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No fever or tenderness  or Murphy’s sign negative (shrinkage gall bladder)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U/S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: 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shrinkage gall bladder+ presence of g. stone+ No sign of acute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Blood investing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.: </a:t>
                      </a: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Often Normal</a:t>
                      </a:r>
                    </a:p>
                  </a:txBody>
                  <a:tcPr marL="60056" marR="60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2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816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u="sng" dirty="0">
                <a:solidFill>
                  <a:srgbClr val="FF0000"/>
                </a:solidFill>
              </a:rPr>
              <a:t>Cholecystitis :</a:t>
            </a:r>
            <a:endParaRPr lang="en-US" sz="2000" dirty="0"/>
          </a:p>
          <a:p>
            <a:pPr marL="342900" indent="-342900">
              <a:buFontTx/>
              <a:buAutoNum type="arabicParenR"/>
              <a:defRPr/>
            </a:pPr>
            <a:r>
              <a:rPr lang="en-US" sz="2000" dirty="0"/>
              <a:t>Acute  &amp; 2) chronic </a:t>
            </a:r>
          </a:p>
          <a:p>
            <a:pPr marL="342900" indent="-342900">
              <a:buFontTx/>
              <a:buChar char="-"/>
              <a:defRPr/>
            </a:pPr>
            <a:r>
              <a:rPr lang="en-US" sz="2000" dirty="0"/>
              <a:t>Calculous 85 – 95 %</a:t>
            </a:r>
          </a:p>
          <a:p>
            <a:pPr marL="342900" indent="-342900">
              <a:buFontTx/>
              <a:buChar char="-"/>
              <a:defRPr/>
            </a:pPr>
            <a:r>
              <a:rPr lang="en-US" sz="2000" dirty="0"/>
              <a:t> Acalculous 5 – 15 %</a:t>
            </a:r>
          </a:p>
          <a:p>
            <a:pPr marL="342900" indent="-342900">
              <a:defRPr/>
            </a:pPr>
            <a:endParaRPr lang="en-US" sz="2000" dirty="0"/>
          </a:p>
          <a:p>
            <a:pPr marL="342900" indent="-342900">
              <a:defRPr/>
            </a:pPr>
            <a:r>
              <a:rPr lang="en-US" sz="2000" b="1" u="sng" dirty="0">
                <a:solidFill>
                  <a:srgbClr val="0070C0"/>
                </a:solidFill>
              </a:rPr>
              <a:t>Acute :</a:t>
            </a:r>
          </a:p>
          <a:p>
            <a:pPr marL="342900" indent="-342900">
              <a:defRPr/>
            </a:pPr>
            <a:r>
              <a:rPr lang="en-US" sz="2000" dirty="0"/>
              <a:t>Inflammation of gall bladder wall .</a:t>
            </a:r>
          </a:p>
          <a:p>
            <a:pPr marL="342900" indent="-342900">
              <a:defRPr/>
            </a:pPr>
            <a:endParaRPr lang="en-US" sz="2000" b="1" u="sng" dirty="0">
              <a:solidFill>
                <a:srgbClr val="0070C0"/>
              </a:solidFill>
            </a:endParaRPr>
          </a:p>
          <a:p>
            <a:pPr marL="342900" indent="-342900">
              <a:defRPr/>
            </a:pPr>
            <a:r>
              <a:rPr lang="en-US" sz="2000" b="1" u="sng" dirty="0">
                <a:solidFill>
                  <a:srgbClr val="0070C0"/>
                </a:solidFill>
              </a:rPr>
              <a:t>M.O. : </a:t>
            </a:r>
          </a:p>
          <a:p>
            <a:pPr marL="342900" indent="-342900">
              <a:defRPr/>
            </a:pPr>
            <a:r>
              <a:rPr lang="en-US" sz="2000" dirty="0"/>
              <a:t>1- </a:t>
            </a:r>
            <a:r>
              <a:rPr lang="en-US" sz="2000" dirty="0" err="1"/>
              <a:t>E.coli</a:t>
            </a:r>
            <a:r>
              <a:rPr lang="en-US" sz="2000" dirty="0"/>
              <a:t> . 2- </a:t>
            </a:r>
            <a:r>
              <a:rPr lang="en-US" sz="2000" dirty="0" err="1"/>
              <a:t>klebsiella</a:t>
            </a:r>
            <a:r>
              <a:rPr lang="en-US" sz="2000" dirty="0"/>
              <a:t> . 3- streptococcus </a:t>
            </a:r>
            <a:r>
              <a:rPr lang="en-US" sz="2000" dirty="0" err="1"/>
              <a:t>faecalis</a:t>
            </a:r>
            <a:r>
              <a:rPr lang="en-US" sz="2000" dirty="0"/>
              <a:t> .4- </a:t>
            </a:r>
            <a:r>
              <a:rPr lang="en-US" sz="2000" dirty="0" err="1"/>
              <a:t>bacteroid</a:t>
            </a:r>
            <a:r>
              <a:rPr lang="en-US" sz="2000" dirty="0"/>
              <a:t> .</a:t>
            </a:r>
          </a:p>
          <a:p>
            <a:pPr marL="342900" indent="-342900">
              <a:defRPr/>
            </a:pPr>
            <a:r>
              <a:rPr lang="en-US" sz="2000" dirty="0"/>
              <a:t>5- clostridia &amp; typhoid (uncommon &amp; serious).</a:t>
            </a:r>
          </a:p>
          <a:p>
            <a:pPr marL="342900" indent="-342900">
              <a:defRPr/>
            </a:pPr>
            <a:endParaRPr lang="en-US" sz="2000" dirty="0"/>
          </a:p>
          <a:p>
            <a:pPr marL="342900" indent="-342900">
              <a:defRPr/>
            </a:pPr>
            <a:r>
              <a:rPr lang="en-US" sz="2000" b="1" u="sng" dirty="0">
                <a:solidFill>
                  <a:srgbClr val="0070C0"/>
                </a:solidFill>
              </a:rPr>
              <a:t>Causes of acute cholecystitis :</a:t>
            </a:r>
          </a:p>
          <a:p>
            <a:pPr marL="342900" indent="-342900">
              <a:defRPr/>
            </a:pPr>
            <a:r>
              <a:rPr lang="en-US" sz="2000" dirty="0"/>
              <a:t>1-Stone in 90%  impacted in Hartmann’s pouch or obstructing cystic duct .</a:t>
            </a:r>
          </a:p>
          <a:p>
            <a:pPr marL="342900" indent="-342900">
              <a:defRPr/>
            </a:pPr>
            <a:r>
              <a:rPr lang="en-US" sz="2000" dirty="0"/>
              <a:t>2- Stasis  3- Pancreatic juice reflux  </a:t>
            </a:r>
            <a:r>
              <a:rPr lang="en-US" sz="2000" dirty="0">
                <a:solidFill>
                  <a:prstClr val="black"/>
                </a:solidFill>
              </a:rPr>
              <a:t>4 – CBD stone  .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5- Bacteremia .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6 – Vascular effect of → D.M.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                                   → sickle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                                   →  hypertension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                                   →  collagen disease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         cystic artery thrombosis → ischemia .</a:t>
            </a:r>
          </a:p>
          <a:p>
            <a:pPr>
              <a:defRPr/>
            </a:pPr>
            <a:endParaRPr lang="en-US" sz="2000" b="1" dirty="0">
              <a:solidFill>
                <a:srgbClr val="0070C0"/>
              </a:solidFill>
            </a:endParaRPr>
          </a:p>
          <a:p>
            <a:pPr marL="342900" indent="-342900">
              <a:defRPr/>
            </a:pPr>
            <a:endParaRPr lang="en-US" sz="2000" dirty="0"/>
          </a:p>
          <a:p>
            <a:pPr marL="342900" indent="-342900">
              <a:defRPr/>
            </a:pPr>
            <a:endParaRPr lang="en-US" sz="2000" dirty="0"/>
          </a:p>
          <a:p>
            <a:pPr marL="342900" indent="-342900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98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769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70C0"/>
                </a:solidFill>
              </a:rPr>
              <a:t>Clinical features of acute cholecystitis :</a:t>
            </a:r>
          </a:p>
          <a:p>
            <a:pPr eaLnBrk="1" hangingPunct="1"/>
            <a:r>
              <a:rPr lang="en-US" sz="2000"/>
              <a:t>1- sudden onset .</a:t>
            </a:r>
          </a:p>
          <a:p>
            <a:pPr eaLnBrk="1" hangingPunct="1"/>
            <a:r>
              <a:rPr lang="en-US" sz="2000"/>
              <a:t>2- 30 – 70 years &amp; &gt; 60 years 25% - 35% .</a:t>
            </a:r>
          </a:p>
          <a:p>
            <a:pPr eaLnBrk="1" hangingPunct="1"/>
            <a:r>
              <a:rPr lang="en-US" sz="2000"/>
              <a:t>3- White caucasian &gt; black people .</a:t>
            </a:r>
          </a:p>
          <a:p>
            <a:pPr eaLnBrk="1" hangingPunct="1"/>
            <a:r>
              <a:rPr lang="en-US" sz="2000"/>
              <a:t>4- Heavy fatty meal .</a:t>
            </a:r>
          </a:p>
          <a:p>
            <a:pPr eaLnBrk="1" hangingPunct="1"/>
            <a:r>
              <a:rPr lang="en-US" sz="2000"/>
              <a:t>5- Pain (colicky).</a:t>
            </a:r>
          </a:p>
          <a:p>
            <a:pPr eaLnBrk="1" hangingPunct="1"/>
            <a:r>
              <a:rPr lang="en-US" sz="2000"/>
              <a:t>6- Nausea &amp; vomitting .</a:t>
            </a:r>
          </a:p>
          <a:p>
            <a:pPr eaLnBrk="1" hangingPunct="1"/>
            <a:r>
              <a:rPr lang="en-US" sz="2000"/>
              <a:t>7- Fever &gt; 38̊ C .</a:t>
            </a:r>
          </a:p>
          <a:p>
            <a:pPr eaLnBrk="1" hangingPunct="1"/>
            <a:r>
              <a:rPr lang="en-US" sz="2000"/>
              <a:t>8- Boas’s sign .</a:t>
            </a:r>
          </a:p>
          <a:p>
            <a:pPr eaLnBrk="1" hangingPunct="1"/>
            <a:r>
              <a:rPr lang="en-US" sz="2000"/>
              <a:t>9- Jaundice ?</a:t>
            </a:r>
          </a:p>
          <a:p>
            <a:pPr eaLnBrk="1" hangingPunct="1"/>
            <a:r>
              <a:rPr lang="en-US" sz="2000"/>
              <a:t>10- Murphy sign .</a:t>
            </a:r>
          </a:p>
          <a:p>
            <a:pPr eaLnBrk="1" hangingPunct="1"/>
            <a:r>
              <a:rPr lang="en-US" sz="2000"/>
              <a:t>11- Tenderness &amp; rigidity .</a:t>
            </a:r>
          </a:p>
          <a:p>
            <a:pPr eaLnBrk="1" hangingPunct="1"/>
            <a:r>
              <a:rPr lang="en-US" sz="2000"/>
              <a:t>12- Palpable tender mass .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 b="1" u="sng">
                <a:solidFill>
                  <a:srgbClr val="0070C0"/>
                </a:solidFill>
              </a:rPr>
              <a:t>DDx :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1- Appendicitis .                         2- Perforated peptic ulcer .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3- Acute Rt. Pyelonephritis        4- Liver abscess .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5- Rt. Lower lobar pneumonia.  6- Hepatitis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7- Pancreatitis                            8- Herbes zoster .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9- </a:t>
            </a:r>
            <a:r>
              <a:rPr lang="en-US" sz="2000" b="1">
                <a:solidFill>
                  <a:srgbClr val="000000"/>
                </a:solidFill>
              </a:rPr>
              <a:t>Myocardial infarction .</a:t>
            </a:r>
          </a:p>
          <a:p>
            <a:pPr eaLnBrk="1" hangingPunct="1"/>
            <a:endParaRPr lang="en-US" sz="2000" b="1">
              <a:solidFill>
                <a:srgbClr val="000000"/>
              </a:solidFill>
            </a:endParaRPr>
          </a:p>
          <a:p>
            <a:pPr eaLnBrk="1" hangingPunct="1"/>
            <a:endParaRPr lang="en-US" sz="2000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 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747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sz="2000" b="1" dirty="0"/>
          </a:p>
          <a:p>
            <a:pPr eaLnBrk="1" hangingPunct="1"/>
            <a:r>
              <a:rPr lang="en-US" sz="2000" b="1" dirty="0">
                <a:solidFill>
                  <a:srgbClr val="0070C0"/>
                </a:solidFill>
              </a:rPr>
              <a:t>The </a:t>
            </a:r>
            <a:r>
              <a:rPr lang="en-US" sz="2000" b="1" dirty="0" err="1">
                <a:solidFill>
                  <a:srgbClr val="0070C0"/>
                </a:solidFill>
              </a:rPr>
              <a:t>sequelae</a:t>
            </a:r>
            <a:r>
              <a:rPr lang="en-US" sz="2000" b="1" dirty="0">
                <a:solidFill>
                  <a:srgbClr val="0070C0"/>
                </a:solidFill>
              </a:rPr>
              <a:t> of attack :</a:t>
            </a:r>
          </a:p>
          <a:p>
            <a:pPr eaLnBrk="1" hangingPunct="1"/>
            <a:r>
              <a:rPr lang="en-US" sz="2000" dirty="0"/>
              <a:t>1- Resolution ; </a:t>
            </a:r>
            <a:r>
              <a:rPr lang="en-US" sz="2000" dirty="0" err="1"/>
              <a:t>disimpaction</a:t>
            </a:r>
            <a:r>
              <a:rPr lang="en-US" sz="2000" dirty="0"/>
              <a:t> of the stone &amp; drainage , slipping back of the stone.</a:t>
            </a:r>
          </a:p>
          <a:p>
            <a:pPr eaLnBrk="1" hangingPunct="1"/>
            <a:r>
              <a:rPr lang="en-US" sz="2000" dirty="0"/>
              <a:t>2- Impacted stone persist → gangrene , </a:t>
            </a:r>
            <a:r>
              <a:rPr lang="en-US" sz="2000" dirty="0" err="1"/>
              <a:t>mucocele</a:t>
            </a:r>
            <a:r>
              <a:rPr lang="en-US" sz="2000" dirty="0"/>
              <a:t> , empyema .</a:t>
            </a:r>
          </a:p>
          <a:p>
            <a:pPr eaLnBrk="1" hangingPunct="1"/>
            <a:r>
              <a:rPr lang="en-US" sz="2000" dirty="0"/>
              <a:t>3- Perforation .</a:t>
            </a:r>
          </a:p>
          <a:p>
            <a:pPr eaLnBrk="1" hangingPunct="1"/>
            <a:r>
              <a:rPr lang="en-US" sz="2000" dirty="0"/>
              <a:t>4- Chronic .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b="1" u="sng" dirty="0">
                <a:solidFill>
                  <a:srgbClr val="0070C0"/>
                </a:solidFill>
              </a:rPr>
              <a:t>Dx:</a:t>
            </a:r>
            <a:r>
              <a:rPr lang="en-US" sz="2000" dirty="0"/>
              <a:t>.1- ultrasound .</a:t>
            </a:r>
          </a:p>
          <a:p>
            <a:pPr eaLnBrk="1" hangingPunct="1"/>
            <a:r>
              <a:rPr lang="en-US" sz="2000" dirty="0"/>
              <a:t>       2- Radio </a:t>
            </a:r>
            <a:r>
              <a:rPr lang="en-US" sz="2000" dirty="0" err="1"/>
              <a:t>isotop</a:t>
            </a:r>
            <a:r>
              <a:rPr lang="en-US" sz="2000" dirty="0"/>
              <a:t> scan ( HIDA ) .</a:t>
            </a:r>
          </a:p>
          <a:p>
            <a:pPr eaLnBrk="1" hangingPunct="1"/>
            <a:r>
              <a:rPr lang="en-US" sz="2000" dirty="0"/>
              <a:t>       3- L.F.T.</a:t>
            </a:r>
          </a:p>
          <a:p>
            <a:pPr eaLnBrk="1" hangingPunct="1"/>
            <a:r>
              <a:rPr lang="en-US" sz="2000" dirty="0"/>
              <a:t>       4- WBC ___ </a:t>
            </a:r>
            <a:r>
              <a:rPr lang="en-US" sz="2000" dirty="0" err="1"/>
              <a:t>leucocytosis</a:t>
            </a:r>
            <a:r>
              <a:rPr lang="en-US" sz="2000" dirty="0"/>
              <a:t> .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b="1" u="sng" dirty="0">
                <a:solidFill>
                  <a:srgbClr val="0070C0"/>
                </a:solidFill>
              </a:rPr>
              <a:t>Treatment :</a:t>
            </a:r>
          </a:p>
          <a:p>
            <a:pPr eaLnBrk="1" hangingPunct="1"/>
            <a:r>
              <a:rPr lang="en-US" sz="2000" b="1" dirty="0">
                <a:solidFill>
                  <a:srgbClr val="FF0000"/>
                </a:solidFill>
              </a:rPr>
              <a:t>A-</a:t>
            </a:r>
            <a:r>
              <a:rPr lang="en-US" sz="2000" b="1" dirty="0"/>
              <a:t> Conservative Rx  followed by laparoscopic Cholecystectomy (after 6-8 weeks).</a:t>
            </a:r>
          </a:p>
          <a:p>
            <a:pPr eaLnBrk="1" hangingPunct="1"/>
            <a:r>
              <a:rPr lang="en-US" sz="2000" b="1" dirty="0">
                <a:solidFill>
                  <a:srgbClr val="FF0000"/>
                </a:solidFill>
              </a:rPr>
              <a:t>B-</a:t>
            </a:r>
            <a:r>
              <a:rPr lang="en-US" sz="2000" b="1" dirty="0"/>
              <a:t> Laparoscopic Cholecystectomy .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>
                <a:solidFill>
                  <a:srgbClr val="0070C0"/>
                </a:solidFill>
              </a:rPr>
              <a:t>A- Conservative :</a:t>
            </a:r>
          </a:p>
          <a:p>
            <a:pPr eaLnBrk="1" hangingPunct="1"/>
            <a:r>
              <a:rPr lang="en-US" sz="2000" dirty="0"/>
              <a:t>90% of cases the symptoms subside.</a:t>
            </a:r>
          </a:p>
          <a:p>
            <a:pPr eaLnBrk="1" hangingPunct="1"/>
            <a:r>
              <a:rPr lang="en-US" sz="2000" dirty="0"/>
              <a:t>1- N.G. tube &amp; nil per mouth .</a:t>
            </a:r>
          </a:p>
          <a:p>
            <a:pPr eaLnBrk="1" hangingPunct="1"/>
            <a:r>
              <a:rPr lang="en-US" sz="2000" dirty="0"/>
              <a:t>2- Antibiotics  e.g.; </a:t>
            </a:r>
            <a:r>
              <a:rPr lang="en-US" sz="2000" dirty="0" err="1"/>
              <a:t>cefazolin</a:t>
            </a:r>
            <a:r>
              <a:rPr lang="en-US" sz="2000" dirty="0"/>
              <a:t>  , </a:t>
            </a:r>
            <a:r>
              <a:rPr lang="en-US" sz="2000" dirty="0" err="1"/>
              <a:t>Cefotaxim</a:t>
            </a:r>
            <a:r>
              <a:rPr lang="en-US" sz="2000" dirty="0"/>
              <a:t> , gentamicin .</a:t>
            </a:r>
          </a:p>
          <a:p>
            <a:pPr eaLnBrk="1" hangingPunct="1"/>
            <a:r>
              <a:rPr lang="en-US" sz="2000" dirty="0"/>
              <a:t>3- Analgesia &amp; </a:t>
            </a:r>
            <a:r>
              <a:rPr lang="en-US" sz="2000" dirty="0" err="1"/>
              <a:t>antispasmatic</a:t>
            </a:r>
            <a:r>
              <a:rPr lang="en-US" sz="2000" dirty="0"/>
              <a:t> .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428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735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70C0"/>
                </a:solidFill>
              </a:rPr>
              <a:t>B- Cholecystoctomy :</a:t>
            </a:r>
            <a:r>
              <a:rPr lang="en-US" sz="2400"/>
              <a:t> → Early 2 – 3 – 5 days .</a:t>
            </a:r>
          </a:p>
          <a:p>
            <a:pPr eaLnBrk="1" hangingPunct="1"/>
            <a:r>
              <a:rPr lang="en-US" sz="2400"/>
              <a:t>                                   → Delayed ˃ 6 weeks .</a:t>
            </a:r>
          </a:p>
          <a:p>
            <a:pPr eaLnBrk="1" hangingPunct="1">
              <a:buFontTx/>
              <a:buChar char="-"/>
            </a:pPr>
            <a:r>
              <a:rPr lang="en-US" sz="2400"/>
              <a:t>Laproscopic</a:t>
            </a:r>
          </a:p>
          <a:p>
            <a:pPr eaLnBrk="1" hangingPunct="1">
              <a:buFontTx/>
              <a:buChar char="-"/>
            </a:pPr>
            <a:r>
              <a:rPr lang="en-US" sz="2400"/>
              <a:t> rarely Open (if laparoscopic is not accessible or in case of conversion) </a:t>
            </a:r>
          </a:p>
          <a:p>
            <a:pPr eaLnBrk="1" hangingPunct="1"/>
            <a:r>
              <a:rPr lang="en-US" sz="2400" b="1" u="sng">
                <a:solidFill>
                  <a:srgbClr val="0070C0"/>
                </a:solidFill>
              </a:rPr>
              <a:t>N.B. : </a:t>
            </a:r>
            <a:r>
              <a:rPr lang="en-US" sz="2400"/>
              <a:t>Conversion rate in acute cholecystitis more than in elective ( delayed ) but still conversion not failure of laparoscopic cholecystectomy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 b="1" u="sng">
                <a:solidFill>
                  <a:srgbClr val="0070C0"/>
                </a:solidFill>
              </a:rPr>
              <a:t>Chronic cholycystitis :</a:t>
            </a:r>
          </a:p>
          <a:p>
            <a:pPr eaLnBrk="1" hangingPunct="1"/>
            <a:endParaRPr lang="en-US" sz="2000">
              <a:solidFill>
                <a:srgbClr val="000000"/>
              </a:solidFill>
            </a:endParaRP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Thickened fibrotic wall of G.B. with stone(s) .</a:t>
            </a:r>
          </a:p>
          <a:p>
            <a:pPr eaLnBrk="1" hangingPunct="1"/>
            <a:r>
              <a:rPr lang="en-US" sz="2000">
                <a:solidFill>
                  <a:srgbClr val="0070C0"/>
                </a:solidFill>
              </a:rPr>
              <a:t>Symptoms :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1- Pain : episodes of Rt. hypochondrial  pain of varying severity &amp; interval ( 3 – 12 hours) after .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2- Flatulent dyspepsia , fullness , belching , heartburn &amp; distension .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3- nausea &amp; vomiting .</a:t>
            </a:r>
          </a:p>
          <a:p>
            <a:pPr eaLnBrk="1" hangingPunct="1"/>
            <a:r>
              <a:rPr lang="en-US" sz="2000" b="1" u="sng">
                <a:solidFill>
                  <a:srgbClr val="0070C0"/>
                </a:solidFill>
              </a:rPr>
              <a:t>Dx:</a:t>
            </a:r>
            <a:r>
              <a:rPr lang="en-US" sz="2000">
                <a:solidFill>
                  <a:srgbClr val="000000"/>
                </a:solidFill>
              </a:rPr>
              <a:t>   As acute .</a:t>
            </a:r>
          </a:p>
          <a:p>
            <a:pPr eaLnBrk="1" hangingPunct="1"/>
            <a:r>
              <a:rPr lang="en-US" sz="2000" b="1" u="sng">
                <a:solidFill>
                  <a:srgbClr val="0070C0"/>
                </a:solidFill>
              </a:rPr>
              <a:t>Rx:</a:t>
            </a:r>
            <a:r>
              <a:rPr lang="en-US" sz="2000">
                <a:solidFill>
                  <a:srgbClr val="000000"/>
                </a:solidFill>
              </a:rPr>
              <a:t>   Cholecystectomy</a:t>
            </a:r>
            <a:r>
              <a:rPr lang="en-US" sz="2400"/>
              <a:t> 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132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.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 b="1" u="sng">
                <a:solidFill>
                  <a:srgbClr val="0070C0"/>
                </a:solidFill>
              </a:rPr>
              <a:t>Saint triad :</a:t>
            </a:r>
          </a:p>
          <a:p>
            <a:pPr eaLnBrk="1" hangingPunct="1"/>
            <a:r>
              <a:rPr lang="en-US" sz="2000"/>
              <a:t>1- Gall stone(s) .</a:t>
            </a:r>
          </a:p>
          <a:p>
            <a:pPr eaLnBrk="1" hangingPunct="1"/>
            <a:r>
              <a:rPr lang="en-US" sz="2000"/>
              <a:t>2- Diverticulosis .</a:t>
            </a:r>
          </a:p>
          <a:p>
            <a:pPr eaLnBrk="1" hangingPunct="1"/>
            <a:r>
              <a:rPr lang="en-US" sz="2000"/>
              <a:t>3- Hiatus hernia .</a:t>
            </a:r>
          </a:p>
          <a:p>
            <a:pPr eaLnBrk="1" hangingPunct="1"/>
            <a:r>
              <a:rPr lang="en-US" sz="2000"/>
              <a:t>It is important to find which one is the cause for dyspepsia 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 b="1" u="sng">
                <a:solidFill>
                  <a:srgbClr val="0070C0"/>
                </a:solidFill>
              </a:rPr>
              <a:t>Post cholecystoctomy complications :</a:t>
            </a:r>
          </a:p>
          <a:p>
            <a:pPr eaLnBrk="1" hangingPunct="1"/>
            <a:r>
              <a:rPr lang="en-US" sz="2000"/>
              <a:t>1- Bleeding .</a:t>
            </a:r>
          </a:p>
          <a:p>
            <a:pPr eaLnBrk="1" hangingPunct="1"/>
            <a:r>
              <a:rPr lang="en-US" sz="2000"/>
              <a:t>2- Jaundice .</a:t>
            </a:r>
          </a:p>
          <a:p>
            <a:pPr eaLnBrk="1" hangingPunct="1"/>
            <a:r>
              <a:rPr lang="en-US" sz="2000"/>
              <a:t>3- Adjacent organs injury.</a:t>
            </a:r>
          </a:p>
          <a:p>
            <a:pPr eaLnBrk="1" hangingPunct="1"/>
            <a:r>
              <a:rPr lang="en-US" sz="2000"/>
              <a:t>4- Biliary leak → fistula ; due to : a) Slipped ligature </a:t>
            </a:r>
          </a:p>
          <a:p>
            <a:pPr eaLnBrk="1" hangingPunct="1"/>
            <a:r>
              <a:rPr lang="en-US" sz="2000"/>
              <a:t>                                                     b) Accessory duct .</a:t>
            </a:r>
          </a:p>
          <a:p>
            <a:pPr eaLnBrk="1" hangingPunct="1"/>
            <a:r>
              <a:rPr lang="en-US" sz="2000"/>
              <a:t>                                                     c) CBD. Injury or ischemia .</a:t>
            </a:r>
          </a:p>
          <a:p>
            <a:pPr eaLnBrk="1" hangingPunct="1"/>
            <a:r>
              <a:rPr lang="en-US" sz="2000"/>
              <a:t>                                                     d) Mirizzi syndrome .</a:t>
            </a:r>
          </a:p>
          <a:p>
            <a:pPr eaLnBrk="1" hangingPunct="1"/>
            <a:r>
              <a:rPr lang="en-US" sz="2000"/>
              <a:t>5- Post cholecystectomy syndrome.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 b="1" u="sng">
                <a:solidFill>
                  <a:srgbClr val="0070C0"/>
                </a:solidFill>
              </a:rPr>
              <a:t>Indications of cholecystoctomy</a:t>
            </a:r>
            <a:r>
              <a:rPr lang="en-US" sz="2000"/>
              <a:t>.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1- Symptomatic gall stones.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</a:rPr>
              <a:t>2- Asymptomatic gall stone as prophylactic cholecystectomy (controversial) .</a:t>
            </a:r>
          </a:p>
          <a:p>
            <a:pPr eaLnBrk="1" hangingPunct="1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0488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 u="sng">
                <a:solidFill>
                  <a:srgbClr val="0070C0"/>
                </a:solidFill>
              </a:rPr>
              <a:t>:</a:t>
            </a:r>
          </a:p>
          <a:p>
            <a:pPr eaLnBrk="1" hangingPunct="1"/>
            <a:endParaRPr lang="en-US" sz="2000" b="1" u="sng">
              <a:solidFill>
                <a:srgbClr val="0070C0"/>
              </a:solidFill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9050"/>
            <a:ext cx="6257925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7602538" cy="429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952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1126</Words>
  <Application>Microsoft Office PowerPoint</Application>
  <PresentationFormat>On-screen Show (4:3)</PresentationFormat>
  <Paragraphs>209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المستقبل للحاسبات - سنجار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2018-03-27T20:27:51Z</dcterms:created>
  <dcterms:modified xsi:type="dcterms:W3CDTF">2018-03-27T20:35:09Z</dcterms:modified>
</cp:coreProperties>
</file>